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83" r:id="rId3"/>
    <p:sldId id="274" r:id="rId4"/>
    <p:sldId id="273" r:id="rId5"/>
    <p:sldId id="276" r:id="rId6"/>
    <p:sldId id="270" r:id="rId7"/>
    <p:sldId id="264" r:id="rId8"/>
    <p:sldId id="285" r:id="rId9"/>
    <p:sldId id="288" r:id="rId10"/>
    <p:sldId id="271" r:id="rId11"/>
    <p:sldId id="275" r:id="rId12"/>
    <p:sldId id="269" r:id="rId13"/>
    <p:sldId id="287" r:id="rId14"/>
    <p:sldId id="257" r:id="rId15"/>
    <p:sldId id="260" r:id="rId16"/>
    <p:sldId id="266" r:id="rId17"/>
    <p:sldId id="28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14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84A7D-C22E-4FD1-8123-DCA002750926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59434-2568-4738-9F98-924395F242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9382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59434-2568-4738-9F98-924395F242A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62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59434-2568-4738-9F98-924395F242AE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59434-2568-4738-9F98-924395F242AE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1191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27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.jpe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eg"/><Relationship Id="rId9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ru-RU" sz="4000" dirty="0" smtClean="0"/>
              <a:t>«Развитие </a:t>
            </a:r>
            <a:br>
              <a:rPr lang="ru-RU" sz="4000" dirty="0" smtClean="0"/>
            </a:br>
            <a:r>
              <a:rPr lang="ru-RU" sz="4000" dirty="0" smtClean="0"/>
              <a:t>языкового анализа и синтеза»</a:t>
            </a:r>
            <a:br>
              <a:rPr lang="ru-RU" sz="4000" dirty="0" smtClean="0"/>
            </a:br>
            <a:r>
              <a:rPr lang="ru-RU" sz="4000" dirty="0" smtClean="0"/>
              <a:t>«Осенняя пора»</a:t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endParaRPr lang="ru-RU" sz="1700" dirty="0" smtClean="0">
              <a:solidFill>
                <a:schemeClr val="tx1"/>
              </a:solidFill>
            </a:endParaRPr>
          </a:p>
          <a:p>
            <a:pPr algn="r"/>
            <a:r>
              <a:rPr lang="ru-RU" sz="1700" dirty="0" smtClean="0">
                <a:solidFill>
                  <a:schemeClr val="tx1"/>
                </a:solidFill>
              </a:rPr>
              <a:t>Учитель-логопед</a:t>
            </a:r>
          </a:p>
          <a:p>
            <a:pPr algn="r"/>
            <a:r>
              <a:rPr lang="ru-RU" sz="1700" dirty="0" smtClean="0">
                <a:solidFill>
                  <a:schemeClr val="tx1"/>
                </a:solidFill>
              </a:rPr>
              <a:t>Высшей категории ГОУ СОШ № 574</a:t>
            </a:r>
          </a:p>
          <a:p>
            <a:pPr algn="r"/>
            <a:r>
              <a:rPr lang="ru-RU" sz="1700" dirty="0" smtClean="0">
                <a:solidFill>
                  <a:schemeClr val="tx1"/>
                </a:solidFill>
              </a:rPr>
              <a:t>Невского р-на г.С-Петербурга</a:t>
            </a:r>
          </a:p>
          <a:p>
            <a:pPr algn="r"/>
            <a:r>
              <a:rPr lang="ru-RU" sz="1700" dirty="0" smtClean="0">
                <a:solidFill>
                  <a:schemeClr val="tx1"/>
                </a:solidFill>
              </a:rPr>
              <a:t>Смирнова И.В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СЛОВОСОЧЕТАНИЕ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Словосочетание – сочетание двух или более слов, связанных между собой по смыслу и грамматически.</a:t>
            </a:r>
          </a:p>
          <a:p>
            <a:pPr>
              <a:buNone/>
            </a:pPr>
            <a:r>
              <a:rPr lang="ru-RU" dirty="0" smtClean="0"/>
              <a:t>                                        </a:t>
            </a:r>
          </a:p>
          <a:p>
            <a:pPr>
              <a:buNone/>
            </a:pPr>
            <a:r>
              <a:rPr lang="ru-RU" dirty="0" smtClean="0"/>
              <a:t>                                         </a:t>
            </a:r>
          </a:p>
          <a:p>
            <a:pPr>
              <a:buNone/>
            </a:pPr>
            <a:r>
              <a:rPr lang="ru-RU" dirty="0" smtClean="0"/>
              <a:t>                           </a:t>
            </a:r>
            <a:r>
              <a:rPr lang="ru-RU" sz="3600" b="1" dirty="0" smtClean="0"/>
              <a:t>осенняя </a:t>
            </a:r>
            <a:r>
              <a:rPr lang="ru-RU" dirty="0" smtClean="0"/>
              <a:t>                 </a:t>
            </a:r>
            <a:r>
              <a:rPr lang="ru-RU" sz="3600" b="1" dirty="0" smtClean="0"/>
              <a:t> пора</a:t>
            </a:r>
          </a:p>
          <a:p>
            <a:pPr>
              <a:buNone/>
            </a:pPr>
            <a:r>
              <a:rPr lang="ru-RU" dirty="0" smtClean="0"/>
              <a:t>               прилагательное     +  существительное</a:t>
            </a:r>
          </a:p>
          <a:p>
            <a:endParaRPr lang="ru-RU" sz="4400" dirty="0" smtClean="0"/>
          </a:p>
          <a:p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5589240"/>
            <a:ext cx="2952328" cy="360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508104" y="5877272"/>
            <a:ext cx="288032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 rot="21399271">
            <a:off x="3282122" y="4027550"/>
            <a:ext cx="3247518" cy="309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6660232" y="4221088"/>
            <a:ext cx="144016" cy="1440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 flipV="1">
            <a:off x="6660232" y="4221088"/>
            <a:ext cx="144016" cy="1440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4499992" y="3356992"/>
            <a:ext cx="194421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Какая?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708920"/>
            <a:ext cx="26354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/>
              <a:t>д</a:t>
            </a:r>
            <a:r>
              <a:rPr lang="ru-RU" sz="3600" dirty="0" smtClean="0"/>
              <a:t>ождь, день</a:t>
            </a:r>
            <a:endParaRPr lang="ru-R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508104" y="2636912"/>
            <a:ext cx="3568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д</a:t>
            </a:r>
            <a:r>
              <a:rPr lang="ru-RU" sz="3600" dirty="0" smtClean="0"/>
              <a:t>ождливый день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3717032"/>
            <a:ext cx="26718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/>
              <a:t>х</a:t>
            </a:r>
            <a:r>
              <a:rPr lang="ru-RU" sz="3600" dirty="0" smtClean="0"/>
              <a:t>олод, ветер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436096" y="3717032"/>
            <a:ext cx="3341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х</a:t>
            </a:r>
            <a:r>
              <a:rPr lang="ru-RU" sz="3600" dirty="0" smtClean="0"/>
              <a:t>олодный ветер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5558" y="4581128"/>
            <a:ext cx="35201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/>
              <a:t>ненастье, погода</a:t>
            </a:r>
            <a:endParaRPr lang="ru-R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5436096" y="4653136"/>
            <a:ext cx="3645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н</a:t>
            </a:r>
            <a:r>
              <a:rPr lang="ru-RU" sz="3600" dirty="0" smtClean="0"/>
              <a:t>енастная погода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836712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к</a:t>
            </a:r>
            <a:r>
              <a:rPr lang="ru-RU" sz="3600" dirty="0" smtClean="0"/>
              <a:t>лён, лист</a:t>
            </a:r>
            <a:endParaRPr lang="ru-RU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395536" y="1772816"/>
            <a:ext cx="2860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осень, золото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5508104" y="1772816"/>
            <a:ext cx="2947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золотая осень</a:t>
            </a:r>
            <a:endParaRPr lang="ru-RU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5436096" y="5517232"/>
            <a:ext cx="3484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ж</a:t>
            </a:r>
            <a:r>
              <a:rPr lang="ru-RU" sz="3600" dirty="0" smtClean="0"/>
              <a:t>уравлиная стая</a:t>
            </a:r>
            <a:endParaRPr lang="ru-RU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5364088" y="908720"/>
            <a:ext cx="3098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к</a:t>
            </a:r>
            <a:r>
              <a:rPr lang="ru-RU" sz="3600" dirty="0" smtClean="0"/>
              <a:t>леновый лист</a:t>
            </a:r>
            <a:endParaRPr lang="ru-RU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539552" y="5445224"/>
            <a:ext cx="2912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ж</a:t>
            </a:r>
            <a:r>
              <a:rPr lang="ru-RU" sz="3600" dirty="0" smtClean="0"/>
              <a:t>уравли, стая</a:t>
            </a:r>
            <a:endParaRPr lang="ru-RU" sz="3600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3491880" y="2132856"/>
            <a:ext cx="172819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3059832" y="2996952"/>
            <a:ext cx="230425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4" idx="3"/>
            <a:endCxn id="5" idx="1"/>
          </p:cNvCxnSpPr>
          <p:nvPr/>
        </p:nvCxnSpPr>
        <p:spPr>
          <a:xfrm>
            <a:off x="3211374" y="4040198"/>
            <a:ext cx="222472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3923928" y="1196752"/>
            <a:ext cx="108012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3491880" y="5805264"/>
            <a:ext cx="172819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3755689" y="5013176"/>
            <a:ext cx="1680407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555776" y="332656"/>
            <a:ext cx="5218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u="sng" dirty="0" smtClean="0"/>
              <a:t>Образуй словосочетания:</a:t>
            </a:r>
            <a:endParaRPr lang="ru-RU" sz="3600" u="sng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6480316" y="2769987"/>
            <a:ext cx="2520280" cy="1368152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059832" y="4365104"/>
            <a:ext cx="2880320" cy="1728192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843808" y="2636912"/>
            <a:ext cx="363650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i="1" dirty="0" smtClean="0">
                <a:latin typeface="Arial" pitchFamily="34" charset="0"/>
                <a:cs typeface="Arial" pitchFamily="34" charset="0"/>
              </a:rPr>
              <a:t>Посчитай-ка</a:t>
            </a:r>
          </a:p>
          <a:p>
            <a:pPr algn="ctr"/>
            <a:r>
              <a:rPr lang="ru-RU" sz="4400" i="1" dirty="0" smtClean="0">
                <a:latin typeface="Arial" pitchFamily="34" charset="0"/>
                <a:cs typeface="Arial" pitchFamily="34" charset="0"/>
              </a:rPr>
              <a:t>1-2-5-9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495658" y="908720"/>
            <a:ext cx="2444494" cy="1512168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63310" y="2420888"/>
            <a:ext cx="2088232" cy="1512168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9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635896" y="548680"/>
            <a:ext cx="5184576" cy="60486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Унылая пора!</a:t>
            </a:r>
          </a:p>
          <a:p>
            <a:r>
              <a:rPr lang="ru-RU" sz="4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Очей очарованье!</a:t>
            </a:r>
          </a:p>
          <a:p>
            <a:r>
              <a:rPr lang="ru-RU" sz="4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Приятна мне твоя прощальная краса –</a:t>
            </a:r>
          </a:p>
          <a:p>
            <a:r>
              <a:rPr lang="ru-RU" sz="4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Люблю я пышное природы увяданье,</a:t>
            </a:r>
          </a:p>
          <a:p>
            <a:r>
              <a:rPr lang="ru-RU" sz="4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В багрец и золото одетые леса.</a:t>
            </a:r>
            <a:r>
              <a:rPr lang="ru-RU" sz="4000" dirty="0" smtClean="0">
                <a:latin typeface="+mj-lt"/>
              </a:rPr>
              <a:t>.</a:t>
            </a:r>
          </a:p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260648"/>
            <a:ext cx="3168352" cy="5256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923928" y="1556792"/>
            <a:ext cx="324036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995936" y="3429000"/>
            <a:ext cx="40324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6084168" y="4005064"/>
            <a:ext cx="201622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012160" y="4653136"/>
            <a:ext cx="21602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7544" y="5445224"/>
            <a:ext cx="29852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А.С.Пушкин</a:t>
            </a:r>
            <a:endParaRPr lang="ru-RU" sz="4400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575050" y="273050"/>
            <a:ext cx="5389438" cy="5853113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sz="4400" b="1" dirty="0" smtClean="0"/>
              <a:t>   Есть в осени первоначальной</a:t>
            </a:r>
            <a:br>
              <a:rPr lang="ru-RU" sz="4400" b="1" dirty="0" smtClean="0"/>
            </a:br>
            <a:r>
              <a:rPr lang="ru-RU" sz="4400" b="1" dirty="0" smtClean="0"/>
              <a:t>Короткая, но дивная пора —</a:t>
            </a:r>
            <a:br>
              <a:rPr lang="ru-RU" sz="4400" b="1" dirty="0" smtClean="0"/>
            </a:br>
            <a:r>
              <a:rPr lang="ru-RU" sz="4400" b="1" dirty="0" smtClean="0"/>
              <a:t>Весь день стоит как бы хрустальный,</a:t>
            </a:r>
            <a:br>
              <a:rPr lang="ru-RU" sz="4400" b="1" dirty="0" smtClean="0"/>
            </a:br>
            <a:r>
              <a:rPr lang="ru-RU" sz="4400" b="1" dirty="0" smtClean="0"/>
              <a:t>И лучезарны вечера...</a:t>
            </a:r>
            <a:endParaRPr lang="ru-RU" sz="44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332657"/>
            <a:ext cx="3008313" cy="4896544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5652120" y="1412776"/>
            <a:ext cx="144016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017818" y="2132857"/>
            <a:ext cx="415458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155829" y="2636912"/>
            <a:ext cx="228837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355976" y="3284984"/>
            <a:ext cx="144016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076056" y="3861048"/>
            <a:ext cx="144016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796136" y="3284984"/>
            <a:ext cx="144016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932040" y="4509120"/>
            <a:ext cx="302433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11560" y="5229200"/>
            <a:ext cx="26119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Ф.И.Тютчев</a:t>
            </a:r>
            <a:endParaRPr lang="ru-RU" sz="4000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635896" y="548680"/>
            <a:ext cx="4968552" cy="60486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Закружилась листва золотая</a:t>
            </a:r>
          </a:p>
          <a:p>
            <a:r>
              <a:rPr lang="ru-RU" sz="4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В розоватой воде на пруду,</a:t>
            </a:r>
          </a:p>
          <a:p>
            <a:r>
              <a:rPr lang="ru-RU" sz="4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Словно бабочек легкая стая</a:t>
            </a:r>
          </a:p>
          <a:p>
            <a:r>
              <a:rPr lang="ru-RU" sz="4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С замираньем летит на звезду.</a:t>
            </a:r>
            <a:r>
              <a:rPr lang="ru-RU" sz="4000" dirty="0" smtClean="0">
                <a:latin typeface="+mj-lt"/>
              </a:rPr>
              <a:t>.</a:t>
            </a:r>
          </a:p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404664"/>
            <a:ext cx="3168352" cy="5256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995936" y="2132856"/>
            <a:ext cx="324036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995936" y="2780928"/>
            <a:ext cx="37444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995936" y="4653136"/>
            <a:ext cx="24482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3568" y="5661248"/>
            <a:ext cx="27919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С.А.Есенин</a:t>
            </a:r>
            <a:endParaRPr lang="ru-RU" sz="4400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332656"/>
            <a:ext cx="4392488" cy="3744416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4509120"/>
            <a:ext cx="8172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400" dirty="0" smtClean="0"/>
              <a:t>    В ноябре зима с осенью борется.</a:t>
            </a:r>
            <a:endParaRPr lang="ru-RU" sz="4400" i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873446" y="92676"/>
            <a:ext cx="4237310" cy="38760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/>
              <a:t>н</a:t>
            </a:r>
            <a:r>
              <a:rPr lang="ru-RU" sz="4400" dirty="0" smtClean="0"/>
              <a:t>оябре, В, борется, </a:t>
            </a:r>
            <a:r>
              <a:rPr lang="ru-RU" sz="4400" dirty="0"/>
              <a:t>о</a:t>
            </a:r>
            <a:r>
              <a:rPr lang="ru-RU" sz="4400" dirty="0" smtClean="0"/>
              <a:t>сенью, зима.</a:t>
            </a:r>
            <a:endParaRPr lang="ru-RU" sz="4400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allAtOnce"/>
      <p:bldP spid="6" grpId="0" build="p"/>
      <p:bldP spid="6" grpI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896" y="27809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75656" y="2564904"/>
            <a:ext cx="62646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chemeClr val="bg1"/>
                </a:solidFill>
              </a:rPr>
              <a:t>Спасибо за внимание!</a:t>
            </a:r>
          </a:p>
          <a:p>
            <a:pPr algn="ctr"/>
            <a:endParaRPr lang="ru-RU" sz="6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4005064"/>
            <a:ext cx="6408712" cy="2736304"/>
          </a:xfrm>
        </p:spPr>
        <p:txBody>
          <a:bodyPr>
            <a:normAutofit/>
          </a:bodyPr>
          <a:lstStyle/>
          <a:p>
            <a:pPr algn="r"/>
            <a:endParaRPr lang="ru-RU" sz="4800" dirty="0" smtClean="0">
              <a:solidFill>
                <a:schemeClr val="tx1"/>
              </a:solidFill>
            </a:endParaRPr>
          </a:p>
          <a:p>
            <a:pPr algn="r"/>
            <a:endParaRPr lang="ru-RU" sz="4800" dirty="0" smtClean="0">
              <a:solidFill>
                <a:schemeClr val="tx1"/>
              </a:solidFill>
            </a:endParaRPr>
          </a:p>
          <a:p>
            <a:pPr algn="r"/>
            <a:endParaRPr lang="ru-RU" sz="4800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1720" y="2564904"/>
            <a:ext cx="57567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.</a:t>
            </a:r>
            <a:r>
              <a:rPr lang="ru-RU" sz="7200" dirty="0" err="1" smtClean="0"/>
              <a:t>ароп</a:t>
            </a:r>
            <a:r>
              <a:rPr lang="ru-RU" sz="7200" dirty="0" smtClean="0"/>
              <a:t> </a:t>
            </a:r>
            <a:r>
              <a:rPr lang="ru-RU" sz="7200" dirty="0" err="1" smtClean="0"/>
              <a:t>яяннесО</a:t>
            </a:r>
            <a:endParaRPr lang="ru-RU" sz="7200" dirty="0"/>
          </a:p>
        </p:txBody>
      </p:sp>
      <p:sp>
        <p:nvSpPr>
          <p:cNvPr id="5" name="TextBox 4"/>
          <p:cNvSpPr txBox="1"/>
          <p:nvPr/>
        </p:nvSpPr>
        <p:spPr>
          <a:xfrm>
            <a:off x="1907704" y="2564904"/>
            <a:ext cx="58464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/>
              <a:t>Осенняя пора.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xmlns="" val="2224723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 стрелкой 16"/>
          <p:cNvCxnSpPr/>
          <p:nvPr/>
        </p:nvCxnSpPr>
        <p:spPr>
          <a:xfrm flipH="1">
            <a:off x="1727684" y="2744924"/>
            <a:ext cx="810090" cy="6120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6804248" y="2636912"/>
            <a:ext cx="792088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4572000" y="2744924"/>
            <a:ext cx="0" cy="6120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3635896" y="3356992"/>
            <a:ext cx="2079848" cy="360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u-RU" sz="2800" b="1" dirty="0" smtClean="0"/>
              <a:t>октябрь</a:t>
            </a:r>
            <a:endParaRPr lang="ru-RU" sz="2800" b="1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491880" y="3717032"/>
            <a:ext cx="2304256" cy="2592288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516216" y="3356992"/>
            <a:ext cx="2079848" cy="360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u-RU" sz="2800" b="1" dirty="0" smtClean="0"/>
              <a:t>ноябрь</a:t>
            </a:r>
            <a:endParaRPr lang="ru-RU" sz="2800" b="1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372200" y="3717032"/>
            <a:ext cx="2304256" cy="2592288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755576" y="3356992"/>
            <a:ext cx="2079848" cy="360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u-RU" sz="2800" b="1" dirty="0" smtClean="0"/>
              <a:t>сентябрь</a:t>
            </a:r>
            <a:endParaRPr lang="ru-RU" sz="2800" b="1" dirty="0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611560" y="3717032"/>
            <a:ext cx="2304256" cy="2592288"/>
          </a:xfrm>
          <a:prstGeom prst="round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>
            <a:hlinkClick r:id="rId8" action="ppaction://hlinksldjump"/>
          </p:cNvPr>
          <p:cNvSpPr/>
          <p:nvPr/>
        </p:nvSpPr>
        <p:spPr>
          <a:xfrm>
            <a:off x="2132729" y="312867"/>
            <a:ext cx="4720716" cy="2328772"/>
          </a:xfrm>
          <a:prstGeom prst="roundRect">
            <a:avLst/>
          </a:prstGeom>
          <a:blipFill>
            <a:blip r:embed="rId9" cstate="print"/>
            <a:stretch>
              <a:fillRect/>
            </a:stretch>
          </a:blip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ОСЕНЬ</a:t>
            </a:r>
            <a:endParaRPr lang="ru-RU" sz="2800" b="1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3" grpId="0" animBg="1"/>
      <p:bldP spid="34" grpId="0" animBg="1"/>
      <p:bldP spid="40" grpId="0" animBg="1"/>
      <p:bldP spid="41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79512" y="404664"/>
            <a:ext cx="8445624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i="1" dirty="0" smtClean="0"/>
              <a:t>   </a:t>
            </a:r>
            <a:r>
              <a:rPr lang="ru-RU" sz="4000" i="1" u="sng" dirty="0" smtClean="0"/>
              <a:t>Какие  (</a:t>
            </a:r>
            <a:r>
              <a:rPr lang="ru-RU" sz="4000" i="1" u="sng" dirty="0" err="1" smtClean="0"/>
              <a:t>р,ф,ы,т,к,у</a:t>
            </a:r>
            <a:r>
              <a:rPr lang="ru-RU" sz="4000" i="1" u="sng" dirty="0" smtClean="0"/>
              <a:t>)  созрели в саду?</a:t>
            </a:r>
          </a:p>
          <a:p>
            <a:pPr>
              <a:buNone/>
            </a:pPr>
            <a:r>
              <a:rPr lang="ru-RU" sz="4000" dirty="0" smtClean="0"/>
              <a:t>   </a:t>
            </a:r>
          </a:p>
          <a:p>
            <a:pPr>
              <a:buNone/>
            </a:pPr>
            <a:r>
              <a:rPr lang="ru-RU" sz="4000" dirty="0" smtClean="0"/>
              <a:t>  </a:t>
            </a:r>
            <a:r>
              <a:rPr lang="ru-RU" sz="4400" dirty="0" err="1" smtClean="0"/>
              <a:t>пр</a:t>
            </a:r>
            <a:r>
              <a:rPr lang="ru-RU" sz="4400" dirty="0" err="1" smtClean="0">
                <a:solidFill>
                  <a:srgbClr val="FF0000"/>
                </a:solidFill>
              </a:rPr>
              <a:t>Я</a:t>
            </a:r>
            <a:r>
              <a:rPr lang="ru-RU" sz="4400" dirty="0" err="1" smtClean="0"/>
              <a:t>ра</a:t>
            </a:r>
            <a:r>
              <a:rPr lang="ru-RU" sz="4400" dirty="0" err="1" smtClean="0">
                <a:solidFill>
                  <a:srgbClr val="FF0000"/>
                </a:solidFill>
              </a:rPr>
              <a:t>Б</a:t>
            </a:r>
            <a:r>
              <a:rPr lang="ru-RU" sz="4400" dirty="0" err="1" smtClean="0"/>
              <a:t>ю</a:t>
            </a:r>
            <a:r>
              <a:rPr lang="ru-RU" sz="4400" dirty="0" err="1" smtClean="0">
                <a:solidFill>
                  <a:srgbClr val="FF0000"/>
                </a:solidFill>
              </a:rPr>
              <a:t>Л</a:t>
            </a:r>
            <a:r>
              <a:rPr lang="ru-RU" sz="4400" dirty="0" err="1" smtClean="0"/>
              <a:t>ре</a:t>
            </a:r>
            <a:r>
              <a:rPr lang="ru-RU" sz="4400" dirty="0" err="1" smtClean="0">
                <a:solidFill>
                  <a:srgbClr val="FF0000"/>
                </a:solidFill>
              </a:rPr>
              <a:t>О</a:t>
            </a:r>
            <a:r>
              <a:rPr lang="ru-RU" sz="4400" dirty="0" err="1" smtClean="0"/>
              <a:t>тр</a:t>
            </a:r>
            <a:r>
              <a:rPr lang="ru-RU" sz="4400" dirty="0" err="1" smtClean="0">
                <a:solidFill>
                  <a:srgbClr val="FF0000"/>
                </a:solidFill>
              </a:rPr>
              <a:t>К</a:t>
            </a:r>
            <a:r>
              <a:rPr lang="ru-RU" sz="4400" dirty="0" err="1" smtClean="0"/>
              <a:t>св</a:t>
            </a:r>
            <a:r>
              <a:rPr lang="ru-RU" sz="4400" dirty="0" err="1" smtClean="0">
                <a:solidFill>
                  <a:srgbClr val="FF0000"/>
                </a:solidFill>
              </a:rPr>
              <a:t>И</a:t>
            </a:r>
            <a:r>
              <a:rPr lang="ru-RU" sz="4400" dirty="0" err="1" smtClean="0"/>
              <a:t>дж</a:t>
            </a:r>
            <a:endParaRPr lang="ru-RU" sz="4400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04248" y="3068960"/>
            <a:ext cx="1944216" cy="914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804248" y="1556792"/>
            <a:ext cx="1944216" cy="914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804248" y="4653136"/>
            <a:ext cx="1944216" cy="914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467544" y="3212976"/>
            <a:ext cx="596041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1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ГкждлРеюбьУхбкШбИ</a:t>
            </a:r>
            <a:endParaRPr kumimoji="0" lang="ru-RU" sz="4400" b="0" i="1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3568" y="4725144"/>
            <a:ext cx="47269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err="1" smtClean="0"/>
              <a:t>жэ</a:t>
            </a:r>
            <a:r>
              <a:rPr lang="ru-RU" sz="4400" i="1" u="sng" dirty="0" err="1" smtClean="0">
                <a:latin typeface="Bookman Old Style" pitchFamily="18" charset="0"/>
              </a:rPr>
              <a:t>с</a:t>
            </a:r>
            <a:r>
              <a:rPr lang="ru-RU" sz="4400" dirty="0" err="1" smtClean="0"/>
              <a:t>ук</a:t>
            </a:r>
            <a:r>
              <a:rPr lang="ru-RU" sz="4400" i="1" u="sng" dirty="0" err="1" smtClean="0"/>
              <a:t>л</a:t>
            </a:r>
            <a:r>
              <a:rPr lang="ru-RU" sz="4400" dirty="0" err="1" smtClean="0"/>
              <a:t>юе</a:t>
            </a:r>
            <a:r>
              <a:rPr lang="ru-RU" sz="4400" i="1" u="sng" dirty="0" err="1" smtClean="0"/>
              <a:t>и</a:t>
            </a:r>
            <a:r>
              <a:rPr lang="ru-RU" sz="4400" dirty="0" err="1" smtClean="0"/>
              <a:t>юу</a:t>
            </a:r>
            <a:r>
              <a:rPr lang="ru-RU" sz="4400" i="1" u="sng" dirty="0" err="1" smtClean="0"/>
              <a:t>в</a:t>
            </a:r>
            <a:r>
              <a:rPr lang="ru-RU" sz="4400" dirty="0" err="1" smtClean="0"/>
              <a:t>хб</a:t>
            </a:r>
            <a:r>
              <a:rPr lang="ru-RU" sz="4400" i="1" u="sng" dirty="0" err="1" smtClean="0"/>
              <a:t>ы</a:t>
            </a:r>
            <a:endParaRPr lang="ru-RU" sz="4400" i="1" u="sng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409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95536" y="404664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1700808"/>
            <a:ext cx="2088232" cy="16561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300192" y="1700808"/>
            <a:ext cx="1944216" cy="16561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71600" y="1700808"/>
            <a:ext cx="1944216" cy="16561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79512" y="620688"/>
            <a:ext cx="9059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u="sng" dirty="0" smtClean="0"/>
              <a:t>Какие  (</a:t>
            </a:r>
            <a:r>
              <a:rPr lang="ru-RU" sz="4000" i="1" u="sng" dirty="0" err="1" smtClean="0"/>
              <a:t>и,в,о,щ,о</a:t>
            </a:r>
            <a:r>
              <a:rPr lang="ru-RU" sz="4000" i="1" u="sng" dirty="0" smtClean="0"/>
              <a:t>)  выросли в  огороде ?</a:t>
            </a:r>
            <a:endParaRPr lang="ru-RU" sz="4000" i="1" u="sng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444208" y="4293096"/>
            <a:ext cx="1944216" cy="18505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635896" y="4293096"/>
            <a:ext cx="1944216" cy="18505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55576" y="4365104"/>
            <a:ext cx="1944216" cy="17281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/>
              <a:t> </a:t>
            </a:r>
            <a:r>
              <a:rPr lang="ru-RU" sz="4000" u="sng" dirty="0" smtClean="0"/>
              <a:t>Какие  </a:t>
            </a:r>
            <a:r>
              <a:rPr lang="ru-RU" sz="4000" i="1" u="sng" dirty="0" smtClean="0"/>
              <a:t>(</a:t>
            </a:r>
            <a:r>
              <a:rPr lang="ru-RU" sz="4000" i="1" u="sng" dirty="0" err="1" smtClean="0"/>
              <a:t>ы,б,р,г,и</a:t>
            </a:r>
            <a:r>
              <a:rPr lang="ru-RU" sz="4000" i="1" u="sng" dirty="0" smtClean="0"/>
              <a:t>) </a:t>
            </a:r>
            <a:r>
              <a:rPr lang="ru-RU" sz="4000" u="sng" dirty="0" smtClean="0"/>
              <a:t> собирали в лесу?</a:t>
            </a:r>
            <a:endParaRPr lang="ru-RU" sz="4000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       </a:t>
            </a:r>
            <a:r>
              <a:rPr lang="ru-RU" sz="4800" dirty="0" smtClean="0"/>
              <a:t>та, о, </a:t>
            </a:r>
            <a:r>
              <a:rPr lang="ru-RU" sz="4800" dirty="0" err="1" smtClean="0"/>
              <a:t>пя</a:t>
            </a:r>
            <a:r>
              <a:rPr lang="ru-RU" sz="4800" dirty="0" smtClean="0"/>
              <a:t> - </a:t>
            </a:r>
          </a:p>
          <a:p>
            <a:pPr>
              <a:buNone/>
            </a:pPr>
            <a:r>
              <a:rPr lang="ru-RU" sz="4800" dirty="0" smtClean="0"/>
              <a:t>      та, </a:t>
            </a:r>
            <a:r>
              <a:rPr lang="ru-RU" sz="4800" dirty="0" err="1" smtClean="0"/>
              <a:t>мас</a:t>
            </a:r>
            <a:r>
              <a:rPr lang="ru-RU" sz="4800" dirty="0" smtClean="0"/>
              <a:t>, ля - </a:t>
            </a:r>
          </a:p>
          <a:p>
            <a:pPr>
              <a:buNone/>
            </a:pPr>
            <a:r>
              <a:rPr lang="ru-RU" sz="4800" dirty="0" smtClean="0"/>
              <a:t>      </a:t>
            </a:r>
            <a:r>
              <a:rPr lang="ru-RU" sz="4800" dirty="0" err="1" smtClean="0"/>
              <a:t>сич</a:t>
            </a:r>
            <a:r>
              <a:rPr lang="ru-RU" sz="4800" dirty="0" smtClean="0"/>
              <a:t>, </a:t>
            </a:r>
            <a:r>
              <a:rPr lang="ru-RU" sz="4800" dirty="0" err="1" smtClean="0"/>
              <a:t>ки</a:t>
            </a:r>
            <a:r>
              <a:rPr lang="ru-RU" sz="4800" dirty="0" smtClean="0"/>
              <a:t>, ли -</a:t>
            </a:r>
          </a:p>
          <a:p>
            <a:pPr>
              <a:buNone/>
            </a:pPr>
            <a:r>
              <a:rPr lang="ru-RU" sz="4800" dirty="0" smtClean="0"/>
              <a:t>      </a:t>
            </a:r>
            <a:r>
              <a:rPr lang="ru-RU" sz="4800" dirty="0" err="1" smtClean="0"/>
              <a:t>бо</a:t>
            </a:r>
            <a:r>
              <a:rPr lang="ru-RU" sz="4800" dirty="0" smtClean="0"/>
              <a:t>, </a:t>
            </a:r>
            <a:r>
              <a:rPr lang="ru-RU" sz="4800" dirty="0" err="1" smtClean="0"/>
              <a:t>ро</a:t>
            </a:r>
            <a:r>
              <a:rPr lang="ru-RU" sz="4800" dirty="0" smtClean="0"/>
              <a:t>, </a:t>
            </a:r>
            <a:r>
              <a:rPr lang="ru-RU" sz="4800" dirty="0" err="1" smtClean="0"/>
              <a:t>ки</a:t>
            </a:r>
            <a:r>
              <a:rPr lang="ru-RU" sz="4800" dirty="0" smtClean="0"/>
              <a:t>, </a:t>
            </a:r>
            <a:r>
              <a:rPr lang="ru-RU" sz="4800" dirty="0" err="1" smtClean="0"/>
              <a:t>ви</a:t>
            </a:r>
            <a:r>
              <a:rPr lang="ru-RU" sz="4800" dirty="0" smtClean="0"/>
              <a:t>  -</a:t>
            </a:r>
          </a:p>
          <a:p>
            <a:pPr>
              <a:buNone/>
            </a:pPr>
            <a:r>
              <a:rPr lang="ru-RU" sz="4800" dirty="0" smtClean="0"/>
              <a:t>      си, но, по, до, </a:t>
            </a:r>
            <a:r>
              <a:rPr lang="ru-RU" sz="4800" dirty="0" err="1" smtClean="0"/>
              <a:t>ви</a:t>
            </a:r>
            <a:r>
              <a:rPr lang="ru-RU" sz="4800" dirty="0" smtClean="0"/>
              <a:t>, </a:t>
            </a:r>
            <a:r>
              <a:rPr lang="ru-RU" sz="4800" dirty="0" err="1" smtClean="0"/>
              <a:t>ки</a:t>
            </a:r>
            <a:r>
              <a:rPr lang="ru-RU" sz="4800" dirty="0" smtClean="0"/>
              <a:t> -</a:t>
            </a:r>
          </a:p>
          <a:p>
            <a:pPr>
              <a:buNone/>
            </a:pPr>
            <a:r>
              <a:rPr lang="ru-RU" sz="4800" dirty="0" smtClean="0"/>
              <a:t>      </a:t>
            </a:r>
            <a:r>
              <a:rPr lang="ru-RU" sz="4800" dirty="0" err="1" smtClean="0"/>
              <a:t>ви</a:t>
            </a:r>
            <a:r>
              <a:rPr lang="ru-RU" sz="4800" dirty="0" smtClean="0"/>
              <a:t>, </a:t>
            </a:r>
            <a:r>
              <a:rPr lang="ru-RU" sz="4800" dirty="0" err="1" smtClean="0"/>
              <a:t>ки</a:t>
            </a:r>
            <a:r>
              <a:rPr lang="ru-RU" sz="4800" dirty="0" smtClean="0"/>
              <a:t>, под, </a:t>
            </a:r>
            <a:r>
              <a:rPr lang="ru-RU" sz="4800" dirty="0" err="1" smtClean="0"/>
              <a:t>зо</a:t>
            </a:r>
            <a:r>
              <a:rPr lang="ru-RU" sz="4800" dirty="0" smtClean="0"/>
              <a:t>, рё, </a:t>
            </a:r>
            <a:r>
              <a:rPr lang="ru-RU" sz="4800" dirty="0" err="1" smtClean="0"/>
              <a:t>бе</a:t>
            </a:r>
            <a:r>
              <a:rPr lang="ru-RU" sz="4800" dirty="0" smtClean="0"/>
              <a:t> -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968606" y="1967136"/>
            <a:ext cx="1944216" cy="914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979458" y="4561237"/>
            <a:ext cx="1922512" cy="7920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948264" y="1196752"/>
            <a:ext cx="1944216" cy="7703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968606" y="5353325"/>
            <a:ext cx="1944216" cy="8423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968606" y="2881536"/>
            <a:ext cx="1944216" cy="914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968606" y="3769149"/>
            <a:ext cx="1944216" cy="7920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3384376" cy="3744416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66767"/>
            <a:ext cx="5173414" cy="345026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ru-RU" sz="40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лето, провожает, а, осень, Сентябрь,</a:t>
            </a:r>
          </a:p>
          <a:p>
            <a:pPr>
              <a:buNone/>
            </a:pPr>
            <a:r>
              <a:rPr lang="ru-RU" sz="40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встречает</a:t>
            </a:r>
            <a:r>
              <a:rPr lang="ru-RU" sz="4000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4005064"/>
            <a:ext cx="87849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400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Сентябрь лето</a:t>
            </a:r>
            <a:r>
              <a:rPr lang="ru-RU" sz="4400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4400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провожает, а  осень встречает.</a:t>
            </a:r>
            <a:endParaRPr lang="ru-RU" sz="4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3384376" cy="3744416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67944" y="266767"/>
            <a:ext cx="4680520" cy="345026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ru-RU" sz="40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с, солнцем, октябре, В, подбирайся, прощайся, к, печке.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9024" y="4005064"/>
            <a:ext cx="87849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400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В октябре с солнцем    прощайся, ближе к печке подбирайся.</a:t>
            </a:r>
            <a:endParaRPr lang="ru-RU" sz="4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 rot="9342504">
            <a:off x="1472148" y="3594355"/>
            <a:ext cx="2544433" cy="1580789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779912" y="2780928"/>
            <a:ext cx="176125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latin typeface="Arial" pitchFamily="34" charset="0"/>
                <a:cs typeface="Arial" pitchFamily="34" charset="0"/>
              </a:rPr>
              <a:t>Лист </a:t>
            </a:r>
          </a:p>
          <a:p>
            <a:pPr algn="ctr"/>
            <a:r>
              <a:rPr lang="ru-RU" sz="3600" b="1" i="1" dirty="0" smtClean="0">
                <a:latin typeface="Arial" pitchFamily="34" charset="0"/>
                <a:cs typeface="Arial" pitchFamily="34" charset="0"/>
              </a:rPr>
              <a:t>какой?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Овал 21"/>
          <p:cNvSpPr/>
          <p:nvPr/>
        </p:nvSpPr>
        <p:spPr>
          <a:xfrm rot="15768573">
            <a:off x="3284306" y="4456921"/>
            <a:ext cx="2520280" cy="1658702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 rot="19791802">
            <a:off x="4988614" y="1305910"/>
            <a:ext cx="2948876" cy="1879828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635896" y="2564904"/>
            <a:ext cx="1656184" cy="15841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 rot="1492570">
            <a:off x="1363855" y="1584020"/>
            <a:ext cx="2568890" cy="174683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 rot="2012077">
            <a:off x="5110337" y="3684491"/>
            <a:ext cx="2757924" cy="1757473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rot="4486199">
            <a:off x="3106153" y="429229"/>
            <a:ext cx="2535622" cy="1884330"/>
          </a:xfrm>
          <a:prstGeom prst="ellipse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/>
      <p:bldP spid="22" grpId="0" animBg="1"/>
      <p:bldP spid="8" grpId="0" animBg="1"/>
      <p:bldP spid="10" grpId="0"/>
      <p:bldP spid="11" grpId="0" animBg="1"/>
      <p:bldP spid="13" grpId="0" animBg="1"/>
      <p:bldP spid="1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</TotalTime>
  <Words>309</Words>
  <Application>Microsoft Office PowerPoint</Application>
  <PresentationFormat>Экран (4:3)</PresentationFormat>
  <Paragraphs>79</Paragraphs>
  <Slides>17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«Развитие  языкового анализа и синтеза» «Осенняя пора» </vt:lpstr>
      <vt:lpstr>Слайд 2</vt:lpstr>
      <vt:lpstr>Слайд 3</vt:lpstr>
      <vt:lpstr>Слайд 4</vt:lpstr>
      <vt:lpstr>Слайд 5</vt:lpstr>
      <vt:lpstr> Какие  (ы,б,р,г,и)  собирали в лесу?</vt:lpstr>
      <vt:lpstr>Слайд 7</vt:lpstr>
      <vt:lpstr>Слайд 8</vt:lpstr>
      <vt:lpstr>Слайд 9</vt:lpstr>
      <vt:lpstr>СЛОВОСОЧЕТАНИЕ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Открытый урок «Осенняя пора» </dc:title>
  <dc:creator>Админ</dc:creator>
  <cp:lastModifiedBy>Админ</cp:lastModifiedBy>
  <cp:revision>97</cp:revision>
  <dcterms:created xsi:type="dcterms:W3CDTF">2016-10-08T18:49:23Z</dcterms:created>
  <dcterms:modified xsi:type="dcterms:W3CDTF">2016-10-25T03:55:59Z</dcterms:modified>
</cp:coreProperties>
</file>